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1" r:id="rId3"/>
    <p:sldId id="1020" r:id="rId4"/>
    <p:sldId id="1013" r:id="rId5"/>
    <p:sldId id="1015" r:id="rId6"/>
    <p:sldId id="1017" r:id="rId7"/>
    <p:sldId id="1021" r:id="rId8"/>
    <p:sldId id="1022" r:id="rId9"/>
    <p:sldId id="1019" r:id="rId10"/>
    <p:sldId id="1024" r:id="rId11"/>
    <p:sldId id="1026" r:id="rId12"/>
    <p:sldId id="1027" r:id="rId13"/>
    <p:sldId id="1028" r:id="rId14"/>
    <p:sldId id="1025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He ran very fast.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7200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短文内容，补全时间轴。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51.jpg" descr="id:2147496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735023"/>
            <a:ext cx="10917555" cy="15157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0854" y="3979186"/>
            <a:ext cx="11485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589338" algn="l"/>
                <a:tab pos="7262813" algn="l"/>
              </a:tabLst>
            </a:pPr>
            <a:r>
              <a:rPr lang="en-US" altLang="zh-CN" dirty="0">
                <a:solidFill>
                  <a:srgbClr val="00AEEF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_______________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endParaRPr lang="en-US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589338" algn="l"/>
                <a:tab pos="7262813" algn="l"/>
              </a:tabLst>
            </a:pPr>
            <a:endParaRPr lang="en-US" altLang="zh-CN" dirty="0">
              <a:solidFill>
                <a:srgbClr val="00AEEF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589338" algn="l"/>
                <a:tab pos="7262813" algn="l"/>
              </a:tabLst>
            </a:pPr>
            <a:r>
              <a:rPr lang="en-US" altLang="zh-CN" dirty="0" smtClean="0">
                <a:solidFill>
                  <a:srgbClr val="00AEEF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_______________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9" name="矩形 8"/>
          <p:cNvSpPr/>
          <p:nvPr/>
        </p:nvSpPr>
        <p:spPr>
          <a:xfrm>
            <a:off x="334566" y="3293610"/>
            <a:ext cx="609012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浏览全文可知</a:t>
            </a:r>
            <a:r>
              <a:rPr lang="en-US" altLang="zh-CN" dirty="0"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cs typeface="Times New Roman" panose="02020603050405020304" pitchFamily="18" charset="0"/>
              </a:rPr>
              <a:t>一天的日程安排。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4047131"/>
            <a:ext cx="1133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get up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60854" y="4707892"/>
            <a:ext cx="9649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由短文第五句可知，</a:t>
            </a:r>
            <a:r>
              <a:rPr lang="en-US" altLang="zh-CN" dirty="0"/>
              <a:t>Mary</a:t>
            </a:r>
            <a:r>
              <a:rPr lang="zh-CN" altLang="zh-CN" dirty="0">
                <a:cs typeface="Times New Roman" panose="02020603050405020304" pitchFamily="18" charset="0"/>
              </a:rPr>
              <a:t>六点半起床。故答案为</a:t>
            </a:r>
            <a:r>
              <a:rPr lang="en-US" altLang="zh-CN" dirty="0"/>
              <a:t>get up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94665" y="5343275"/>
            <a:ext cx="24432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 breakfast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60854" y="5839285"/>
            <a:ext cx="10630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由短文第六句可知，</a:t>
            </a:r>
            <a:r>
              <a:rPr lang="en-US" altLang="zh-CN" dirty="0"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cs typeface="Times New Roman" panose="02020603050405020304" pitchFamily="18" charset="0"/>
              </a:rPr>
              <a:t>七点吃早饭。故答案为</a:t>
            </a:r>
            <a:r>
              <a:rPr lang="en-US" altLang="zh-CN" dirty="0">
                <a:cs typeface="Times New Roman" panose="02020603050405020304" pitchFamily="18" charset="0"/>
              </a:rPr>
              <a:t>have breakfast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694" y="884872"/>
            <a:ext cx="3207629" cy="52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3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8019"/>
            <a:ext cx="11485848" cy="3323987"/>
          </a:xfrm>
        </p:spPr>
        <p:txBody>
          <a:bodyPr/>
          <a:lstStyle/>
          <a:p>
            <a:pPr lvl="0" eaLnBrk="0" hangingPunct="0">
              <a:spcBef>
                <a:spcPct val="0"/>
              </a:spcBef>
              <a:spcAft>
                <a:spcPts val="0"/>
              </a:spcAft>
              <a:tabLst>
                <a:tab pos="3589338" algn="l"/>
                <a:tab pos="7262813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500" y="2249447"/>
            <a:ext cx="19111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begin work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0854" y="2898099"/>
            <a:ext cx="112789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由短文第七句可知，</a:t>
            </a:r>
            <a:r>
              <a:rPr lang="en-US" altLang="zh-CN">
                <a:cs typeface="Times New Roman" panose="02020603050405020304" pitchFamily="18" charset="0"/>
              </a:rPr>
              <a:t>Mary</a:t>
            </a:r>
            <a:r>
              <a:rPr lang="zh-CN" altLang="zh-CN">
                <a:cs typeface="Times New Roman" panose="02020603050405020304" pitchFamily="18" charset="0"/>
              </a:rPr>
              <a:t>七点半开始工作。故答案为</a:t>
            </a:r>
            <a:r>
              <a:rPr lang="en-US" altLang="zh-CN">
                <a:cs typeface="Times New Roman" panose="02020603050405020304" pitchFamily="18" charset="0"/>
              </a:rPr>
              <a:t>begin work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6614" y="3594989"/>
            <a:ext cx="3406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 morning exercises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3" y="4267992"/>
            <a:ext cx="118295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由短文第九句可知，</a:t>
            </a:r>
            <a:r>
              <a:rPr lang="en-US" altLang="zh-CN" dirty="0"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cs typeface="Times New Roman" panose="02020603050405020304" pitchFamily="18" charset="0"/>
              </a:rPr>
              <a:t>九点半做早操。故答案为</a:t>
            </a:r>
            <a:r>
              <a:rPr lang="en-US" altLang="zh-CN" dirty="0">
                <a:cs typeface="Times New Roman" panose="02020603050405020304" pitchFamily="18" charset="0"/>
              </a:rPr>
              <a:t>do morning exercises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0630" y="4958272"/>
            <a:ext cx="1851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 lunch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854" y="5436450"/>
            <a:ext cx="1127896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由短文第十句可知，</a:t>
            </a:r>
            <a:r>
              <a:rPr lang="en-US" altLang="zh-CN" dirty="0"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cs typeface="Times New Roman" panose="02020603050405020304" pitchFamily="18" charset="0"/>
              </a:rPr>
              <a:t>十二点吃午饭。故答案为</a:t>
            </a:r>
            <a:r>
              <a:rPr lang="en-US" altLang="zh-CN" dirty="0">
                <a:cs typeface="Times New Roman" panose="02020603050405020304" pitchFamily="18" charset="0"/>
              </a:rPr>
              <a:t>have lunch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fc51.jpg" descr="id:2147496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957771"/>
            <a:ext cx="9514086" cy="1320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88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00878"/>
            <a:ext cx="11485848" cy="3323987"/>
          </a:xfrm>
        </p:spPr>
        <p:txBody>
          <a:bodyPr/>
          <a:lstStyle/>
          <a:p>
            <a:pPr lvl="0" eaLnBrk="0" hangingPunct="0">
              <a:spcBef>
                <a:spcPct val="0"/>
              </a:spcBef>
              <a:spcAft>
                <a:spcPts val="0"/>
              </a:spcAft>
              <a:tabLst>
                <a:tab pos="3589338" algn="l"/>
                <a:tab pos="7262813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763680"/>
            <a:ext cx="22317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 sports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3321404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由短文倒数第五句可知，</a:t>
            </a:r>
            <a:r>
              <a:rPr lang="en-US" altLang="zh-CN" dirty="0"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cs typeface="Times New Roman" panose="02020603050405020304" pitchFamily="18" charset="0"/>
              </a:rPr>
              <a:t>四点和学生们一起做运动。故答案为</a:t>
            </a:r>
            <a:r>
              <a:rPr lang="en-US" altLang="zh-CN" dirty="0">
                <a:cs typeface="Times New Roman" panose="02020603050405020304" pitchFamily="18" charset="0"/>
              </a:rPr>
              <a:t>play sports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4537049"/>
            <a:ext cx="18325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go home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5150482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由短文倒数第四句可知，</a:t>
            </a:r>
            <a:r>
              <a:rPr lang="en-US" altLang="zh-CN" dirty="0"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cs typeface="Times New Roman" panose="02020603050405020304" pitchFamily="18" charset="0"/>
              </a:rPr>
              <a:t>回家时间是六点。故答案为</a:t>
            </a:r>
            <a:r>
              <a:rPr lang="en-US" altLang="zh-CN" dirty="0">
                <a:cs typeface="Times New Roman" panose="02020603050405020304" pitchFamily="18" charset="0"/>
              </a:rPr>
              <a:t>go home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2" name="fc51.jpg" descr="id:2147496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124744"/>
            <a:ext cx="10917555" cy="151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28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24944"/>
            <a:ext cx="11485848" cy="1815882"/>
          </a:xfrm>
        </p:spPr>
        <p:txBody>
          <a:bodyPr/>
          <a:lstStyle/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l" eaLnBrk="0" hangingPunct="0">
              <a:lnSpc>
                <a:spcPct val="100000"/>
              </a:lnSpc>
              <a:spcBef>
                <a:spcPct val="0"/>
              </a:spcBef>
              <a:tabLst>
                <a:tab pos="3589338" algn="l"/>
                <a:tab pos="7262813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b="1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</a:t>
            </a:r>
            <a:endParaRPr lang="zh-CN" altLang="en-US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7467" y="2938717"/>
            <a:ext cx="20104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have dinner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0854" y="3428852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由短文倒数第四句可知，</a:t>
            </a:r>
            <a:r>
              <a:rPr lang="en-US" altLang="zh-CN" dirty="0"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cs typeface="Times New Roman" panose="02020603050405020304" pitchFamily="18" charset="0"/>
              </a:rPr>
              <a:t>六点半吃晚饭。故答案为</a:t>
            </a:r>
            <a:r>
              <a:rPr lang="en-US" altLang="zh-CN" dirty="0">
                <a:cs typeface="Times New Roman" panose="02020603050405020304" pitchFamily="18" charset="0"/>
              </a:rPr>
              <a:t>have dinner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8555" y="4129916"/>
            <a:ext cx="1582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go to bed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60854" y="4706560"/>
            <a:ext cx="10774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由短文倒数第三句可知，</a:t>
            </a:r>
            <a:r>
              <a:rPr lang="en-US" altLang="zh-CN" dirty="0"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cs typeface="Times New Roman" panose="02020603050405020304" pitchFamily="18" charset="0"/>
              </a:rPr>
              <a:t>九点睡觉。故答案为</a:t>
            </a:r>
            <a:r>
              <a:rPr lang="en-US" altLang="zh-CN" dirty="0">
                <a:cs typeface="Times New Roman" panose="02020603050405020304" pitchFamily="18" charset="0"/>
              </a:rPr>
              <a:t>go to bed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fc51.jpg" descr="id:2147496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1230967"/>
            <a:ext cx="10917555" cy="151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1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60848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564188" algn="l"/>
                <a:tab pos="81915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Mary’s day?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FEFEF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2598" y="2767646"/>
            <a:ext cx="80141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I think Mary’s day is busy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4685" y="2204108"/>
            <a:ext cx="3312369" cy="477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8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204922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一、判断下列句子中单词画线部分发音是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draw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icture with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is a grea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76555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clim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anana tree?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small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og in his han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340768"/>
            <a:ext cx="10756265" cy="7969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10630" y="27623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9866" y="344961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5134" y="408048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0630" y="47649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8585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二、选出与下列图片相符的短语。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979038"/>
              </p:ext>
            </p:extLst>
          </p:nvPr>
        </p:nvGraphicFramePr>
        <p:xfrm>
          <a:off x="478582" y="1653792"/>
          <a:ext cx="11228823" cy="1188720"/>
        </p:xfrm>
        <a:graphic>
          <a:graphicData uri="http://schemas.openxmlformats.org/drawingml/2006/table">
            <a:tbl>
              <a:tblPr firstRow="1" firstCol="1" bandRow="1"/>
              <a:tblGrid>
                <a:gridCol w="11228823">
                  <a:extLst>
                    <a:ext uri="{9D8B030D-6E8A-4147-A177-3AD203B41FA5}">
                      <a16:colId xmlns:a16="http://schemas.microsoft.com/office/drawing/2014/main" val="2907773696"/>
                    </a:ext>
                  </a:extLst>
                </a:gridCol>
              </a:tblGrid>
              <a:tr h="1187593">
                <a:tc>
                  <a:txBody>
                    <a:bodyPr/>
                    <a:lstStyle/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swim well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jump high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 basketball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l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pass the ball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good goalkeeper	F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jump far 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7319648"/>
                  </a:ext>
                </a:extLst>
              </a:tr>
            </a:tbl>
          </a:graphicData>
        </a:graphic>
      </p:graphicFrame>
      <p:pic>
        <p:nvPicPr>
          <p:cNvPr id="4" name="ty81.jpg" descr="id:2147495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89214" y="3150388"/>
            <a:ext cx="830580" cy="1380490"/>
          </a:xfrm>
          <a:prstGeom prst="rect">
            <a:avLst/>
          </a:prstGeom>
        </p:spPr>
      </p:pic>
      <p:pic>
        <p:nvPicPr>
          <p:cNvPr id="5" name="ty82.jpg" descr="id:21474959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743049" y="3201425"/>
            <a:ext cx="1845310" cy="1380490"/>
          </a:xfrm>
          <a:prstGeom prst="rect">
            <a:avLst/>
          </a:prstGeom>
        </p:spPr>
      </p:pic>
      <p:pic>
        <p:nvPicPr>
          <p:cNvPr id="6" name="ty83.jpg" descr="id:21474959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11614" y="3201425"/>
            <a:ext cx="1586865" cy="1034415"/>
          </a:xfrm>
          <a:prstGeom prst="rect">
            <a:avLst/>
          </a:prstGeom>
        </p:spPr>
      </p:pic>
      <p:pic>
        <p:nvPicPr>
          <p:cNvPr id="7" name="ty84.jpg" descr="id:214749595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092993" y="3227744"/>
            <a:ext cx="1529715" cy="1380490"/>
          </a:xfrm>
          <a:prstGeom prst="rect">
            <a:avLst/>
          </a:prstGeom>
        </p:spPr>
      </p:pic>
      <p:pic>
        <p:nvPicPr>
          <p:cNvPr id="8" name="ty85.jpg" descr="id:214749595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111430" y="3243948"/>
            <a:ext cx="1842770" cy="1380490"/>
          </a:xfrm>
          <a:prstGeom prst="rect">
            <a:avLst/>
          </a:prstGeom>
        </p:spPr>
      </p:pic>
      <p:pic>
        <p:nvPicPr>
          <p:cNvPr id="9" name="cd306.jpg" descr="id:214749596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271670" y="3133347"/>
            <a:ext cx="1435735" cy="138049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60854" y="4634552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AEEF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b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b="0">
                <a:solidFill>
                  <a:srgbClr val="00AEEF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b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en-US" altLang="zh-CN" b="0" smtClean="0">
                <a:solidFill>
                  <a:srgbClr val="00AEEF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b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</a:t>
            </a:r>
            <a:r>
              <a:rPr lang="en-US" altLang="zh-CN" b="0" smtClean="0">
                <a:solidFill>
                  <a:srgbClr val="00AEEF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b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</a:t>
            </a:r>
            <a:r>
              <a:rPr lang="en-US" altLang="zh-CN" b="0" smtClean="0">
                <a:solidFill>
                  <a:srgbClr val="00AEEF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b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</a:t>
            </a:r>
            <a:r>
              <a:rPr lang="en-US" altLang="zh-CN" b="0" smtClean="0">
                <a:solidFill>
                  <a:srgbClr val="00AEEF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b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26654" y="47422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708101" y="47711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583038" y="47422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725051" y="473668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846226" y="47451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1003375" y="475377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57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Amy’s grandpa do?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swim very 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swam very fast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well do you play football?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play it at 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 basketball very 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818540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3232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0630" y="42390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0317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22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do best of all?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51013" hangingPunct="0">
              <a:spcAft>
                <a:spcPts val="0"/>
              </a:spcAft>
              <a:tabLst>
                <a:tab pos="52022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sing songs 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52022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_________any wall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51013" hangingPunct="0">
              <a:spcAft>
                <a:spcPts val="0"/>
              </a:spcAft>
              <a:tabLst>
                <a:tab pos="52022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 on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 up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25613" lvl="0" indent="-1725613" hangingPunct="0">
              <a:spcAft>
                <a:spcPts val="0"/>
              </a:spcAft>
              <a:tabLst>
                <a:tab pos="52022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Asian Games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亚运会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held every _________years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51013" hangingPunct="0">
              <a:spcAft>
                <a:spcPts val="0"/>
              </a:spcAft>
              <a:tabLst>
                <a:tab pos="5202238" algn="l"/>
                <a:tab pos="7893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8042" y="9807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8042" y="227387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8042" y="34985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3518260"/>
            <a:ext cx="2592288" cy="46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四、根据中文意思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汤姆会打篮球。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我一点也不会跳舞。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70670" y="2105595"/>
            <a:ext cx="18309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 </a:t>
            </a:r>
            <a:r>
              <a:rPr lang="en-US" altLang="zh-CN" dirty="0" smtClean="0"/>
              <a:t>    play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86694" y="3429000"/>
            <a:ext cx="3017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dance </a:t>
            </a:r>
            <a:r>
              <a:rPr lang="en-US" altLang="zh-CN" dirty="0" smtClean="0"/>
              <a:t>      at       all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她在海边卖贝壳。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______</a:t>
            </a:r>
            <a:r>
              <a:rPr lang="en-US" altLang="zh-CN" dirty="0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_________at the seashore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我认为我会做得很好。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 _______I can do that 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50604" y="4707755"/>
            <a:ext cx="25843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sells     </a:t>
            </a:r>
            <a:r>
              <a:rPr lang="en-US" altLang="zh-CN"/>
              <a:t>seashells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02836" y="5851936"/>
            <a:ext cx="1503938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 </a:t>
            </a:r>
            <a:r>
              <a:rPr lang="en-US" altLang="zh-CN" smtClean="0">
                <a:cs typeface="Times New Roman" panose="02020603050405020304" pitchFamily="18" charset="0"/>
              </a:rPr>
              <a:t>   think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5991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五、同学们正在操场上做运动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请根据短文中运动项目出现的顺序用</a:t>
            </a:r>
            <a:r>
              <a:rPr lang="en-US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3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23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nice day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Kate is running and she is very fast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is doing high jump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jump very high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 is playing basketball and he is good at it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is doing long jump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Tony likes playing football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pass the ball well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all love sports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d131a.jpg" descr="id:21474959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2035" y="3111476"/>
            <a:ext cx="1659255" cy="1494790"/>
          </a:xfrm>
          <a:prstGeom prst="rect">
            <a:avLst/>
          </a:prstGeom>
        </p:spPr>
      </p:pic>
      <p:pic>
        <p:nvPicPr>
          <p:cNvPr id="4" name="cd131b.jpg" descr="id:21474960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29414" y="3119163"/>
            <a:ext cx="1642110" cy="1537335"/>
          </a:xfrm>
          <a:prstGeom prst="rect">
            <a:avLst/>
          </a:prstGeom>
        </p:spPr>
      </p:pic>
      <p:pic>
        <p:nvPicPr>
          <p:cNvPr id="5" name="cd131c.jpg" descr="id:214749600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963823" y="3101409"/>
            <a:ext cx="1218565" cy="1640840"/>
          </a:xfrm>
          <a:prstGeom prst="rect">
            <a:avLst/>
          </a:prstGeom>
        </p:spPr>
      </p:pic>
      <p:pic>
        <p:nvPicPr>
          <p:cNvPr id="6" name="cd131d.jpg" descr="id:214749601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79382" y="3085217"/>
            <a:ext cx="1958340" cy="1673225"/>
          </a:xfrm>
          <a:prstGeom prst="rect">
            <a:avLst/>
          </a:prstGeom>
        </p:spPr>
      </p:pic>
      <p:pic>
        <p:nvPicPr>
          <p:cNvPr id="7" name="cd131e.jpg" descr="id:2147496021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631710" y="2995047"/>
            <a:ext cx="953135" cy="15849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1569" y="4799352"/>
            <a:ext cx="2082621" cy="623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711200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91587" y="4795402"/>
            <a:ext cx="2082621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711200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31021" y="4792040"/>
            <a:ext cx="2082621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711200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12734" y="4797152"/>
            <a:ext cx="2082621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711200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458953" y="4797152"/>
            <a:ext cx="2082621" cy="623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711200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3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3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23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83125" y="4904294"/>
            <a:ext cx="3321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2</a:t>
            </a:r>
            <a:endParaRPr lang="zh-CN" altLang="en-US" sz="2300" dirty="0"/>
          </a:p>
        </p:txBody>
      </p:sp>
      <p:sp>
        <p:nvSpPr>
          <p:cNvPr id="14" name="矩形 13"/>
          <p:cNvSpPr/>
          <p:nvPr/>
        </p:nvSpPr>
        <p:spPr>
          <a:xfrm>
            <a:off x="3808202" y="4904294"/>
            <a:ext cx="3321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4</a:t>
            </a:r>
            <a:endParaRPr lang="zh-CN" altLang="en-US" sz="2300"/>
          </a:p>
        </p:txBody>
      </p:sp>
      <p:sp>
        <p:nvSpPr>
          <p:cNvPr id="15" name="矩形 14"/>
          <p:cNvSpPr/>
          <p:nvPr/>
        </p:nvSpPr>
        <p:spPr>
          <a:xfrm>
            <a:off x="6155534" y="4911614"/>
            <a:ext cx="3321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5</a:t>
            </a:r>
            <a:endParaRPr lang="zh-CN" altLang="en-US" sz="2300"/>
          </a:p>
        </p:txBody>
      </p:sp>
      <p:sp>
        <p:nvSpPr>
          <p:cNvPr id="16" name="矩形 15"/>
          <p:cNvSpPr/>
          <p:nvPr/>
        </p:nvSpPr>
        <p:spPr>
          <a:xfrm>
            <a:off x="8427360" y="4906755"/>
            <a:ext cx="3321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 dirty="0"/>
              <a:t>1</a:t>
            </a:r>
            <a:endParaRPr lang="zh-CN" altLang="en-US" sz="2300" dirty="0"/>
          </a:p>
        </p:txBody>
      </p:sp>
      <p:sp>
        <p:nvSpPr>
          <p:cNvPr id="17" name="矩形 16"/>
          <p:cNvSpPr/>
          <p:nvPr/>
        </p:nvSpPr>
        <p:spPr>
          <a:xfrm>
            <a:off x="10683466" y="4904402"/>
            <a:ext cx="33214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3</a:t>
            </a:r>
            <a:endParaRPr lang="zh-CN" altLang="en-US" sz="2300"/>
          </a:p>
        </p:txBody>
      </p:sp>
      <p:sp>
        <p:nvSpPr>
          <p:cNvPr id="18" name="矩形 17"/>
          <p:cNvSpPr/>
          <p:nvPr/>
        </p:nvSpPr>
        <p:spPr>
          <a:xfrm>
            <a:off x="360854" y="5373216"/>
            <a:ext cx="11485848" cy="1086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300">
                <a:cs typeface="Times New Roman" panose="02020603050405020304" pitchFamily="18" charset="0"/>
              </a:rPr>
              <a:t>浏览全文可知，文中运动项目出现的顺序依次是跑步、跳高、打篮球、跳远、踢足球。故答案为</a:t>
            </a:r>
            <a:r>
              <a:rPr lang="en-US" altLang="zh-CN" sz="2300">
                <a:cs typeface="Times New Roman" panose="02020603050405020304" pitchFamily="18" charset="0"/>
              </a:rPr>
              <a:t>2 4 5 1 3</a:t>
            </a:r>
            <a:r>
              <a:rPr lang="zh-CN" altLang="zh-CN" sz="2300"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29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97.jpg" descr="id:21474960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468439"/>
            <a:ext cx="5898629" cy="293706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26636" y="153139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3697376" y="214871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7898623" y="2574597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r>
              <a:rPr lang="zh-CN" altLang="zh-CN" sz="2400" dirty="0">
                <a:cs typeface="Times New Roman" panose="02020603050405020304" pitchFamily="18" charset="0"/>
              </a:rPr>
              <a:t>　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3718942" y="341390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7796588" y="372781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79510" y="453499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7531100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you going to run the 200-metre race?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7531100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I’m not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run fast?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7531100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going to have a sports day this month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415200" y="4581128"/>
            <a:ext cx="11377264" cy="194421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everyone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Mary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your English teacher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busy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half past six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breakfast at seven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begin my work at half past seven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I have three classes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 morning exercises at half past nine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lunch at twelve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I have two classes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four o’clock, I play sports with my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home at six o’clock and I have dinner at half past 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read books and I go to bed at nine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自主探究提优-通.EPS" descr="id:21474932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692696"/>
            <a:ext cx="9615805" cy="79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5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1156</Words>
  <Application>Microsoft Office PowerPoint</Application>
  <PresentationFormat>自定义</PresentationFormat>
  <Paragraphs>118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1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415</cp:revision>
  <dcterms:created xsi:type="dcterms:W3CDTF">2020-11-06T05:24:00Z</dcterms:created>
  <dcterms:modified xsi:type="dcterms:W3CDTF">2025-06-16T01:02:27Z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